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4" r:id="rId5"/>
    <p:sldId id="300" r:id="rId6"/>
    <p:sldId id="261" r:id="rId7"/>
    <p:sldId id="310" r:id="rId8"/>
    <p:sldId id="311" r:id="rId9"/>
    <p:sldId id="315" r:id="rId10"/>
    <p:sldId id="284" r:id="rId11"/>
    <p:sldId id="292" r:id="rId12"/>
    <p:sldId id="312" r:id="rId13"/>
    <p:sldId id="294" r:id="rId14"/>
    <p:sldId id="279" r:id="rId15"/>
    <p:sldId id="314" r:id="rId16"/>
    <p:sldId id="278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90487608145588E-2"/>
          <c:y val="5.7022637795275589E-2"/>
          <c:w val="0.83759195610226722"/>
          <c:h val="0.98437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1C720-8DBC-40A1-A6A3-081167B942A9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6BA4-0D07-4BA7-9E48-1A1AE7FF0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6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  <p:sldLayoutId id="2147483753" r:id="rId14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621597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1" y="34644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63798" y="1082671"/>
            <a:ext cx="668669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ONLINE ADMISSION TEST AND PROCTORING (2022-2023)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06670" y="5387901"/>
            <a:ext cx="52006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Advisor : Sir Ali Shaukat 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680205" y="21509"/>
            <a:ext cx="1371119" cy="13090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 &amp; Technology</a:t>
            </a:r>
            <a:endParaRPr lang="en-GB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8F8320E-303F-F4B8-3868-31F202CC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7" y="1612028"/>
            <a:ext cx="3463769" cy="195097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B8A920E-6990-DDC2-B0DD-03A70C902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3765850"/>
            <a:ext cx="2853800" cy="14269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D0F67C1-33C3-FF85-8D61-C2B51F725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33" y="1218993"/>
            <a:ext cx="2857497" cy="190499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7EB4A96-C245-6629-B9BD-198E10243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59" y="3396788"/>
            <a:ext cx="1949246" cy="194924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620F4F9-D46C-7E7D-7EFE-85F0A41CE8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22" y="1189648"/>
            <a:ext cx="3438832" cy="19343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74D434D-0969-CA78-031F-9C780B5042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87" y="3902912"/>
            <a:ext cx="2341272" cy="1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2928" y="50374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Wide Ranging Technical Issue</a:t>
            </a:r>
            <a:endParaRPr lang="en-US" dirty="0"/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D6821727-0855-4493-8987-2A00201A37DC}"/>
              </a:ext>
            </a:extLst>
          </p:cNvPr>
          <p:cNvGrpSpPr/>
          <p:nvPr/>
        </p:nvGrpSpPr>
        <p:grpSpPr>
          <a:xfrm>
            <a:off x="3936517" y="2492175"/>
            <a:ext cx="3043987" cy="2551249"/>
            <a:chOff x="4737812" y="2390015"/>
            <a:chExt cx="2722198" cy="2281549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D74F22A-BAC2-4405-9F85-7BE5068BA1F3}"/>
                </a:ext>
              </a:extLst>
            </p:cNvPr>
            <p:cNvSpPr/>
            <p:nvPr/>
          </p:nvSpPr>
          <p:spPr>
            <a:xfrm rot="14400000">
              <a:off x="6356284" y="35678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463333-D85D-430B-9919-9A5B6C5D9A7B}"/>
              </a:ext>
            </a:extLst>
          </p:cNvPr>
          <p:cNvSpPr txBox="1"/>
          <p:nvPr/>
        </p:nvSpPr>
        <p:spPr>
          <a:xfrm>
            <a:off x="3094895" y="343333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9D7F2-80AF-4740-869C-BE1DE7DAB542}"/>
              </a:ext>
            </a:extLst>
          </p:cNvPr>
          <p:cNvSpPr txBox="1"/>
          <p:nvPr/>
        </p:nvSpPr>
        <p:spPr>
          <a:xfrm>
            <a:off x="6390034" y="2369716"/>
            <a:ext cx="7955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0362B-5A94-4A79-B078-E814046F2ADD}"/>
              </a:ext>
            </a:extLst>
          </p:cNvPr>
          <p:cNvSpPr txBox="1"/>
          <p:nvPr/>
        </p:nvSpPr>
        <p:spPr>
          <a:xfrm>
            <a:off x="6905113" y="4154206"/>
            <a:ext cx="83286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  <a:p>
            <a:pPr algn="ctr"/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43C-4C12-4BC6-B645-F8E272DEA273}"/>
              </a:ext>
            </a:extLst>
          </p:cNvPr>
          <p:cNvGrpSpPr/>
          <p:nvPr/>
        </p:nvGrpSpPr>
        <p:grpSpPr>
          <a:xfrm>
            <a:off x="7228776" y="1658689"/>
            <a:ext cx="3701302" cy="1325931"/>
            <a:chOff x="369233" y="1301164"/>
            <a:chExt cx="5498911" cy="1325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BE0B2-C943-43B1-BCA2-F566D8799682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3C5FD-8EAB-49CE-9593-E74413EDE739}"/>
                </a:ext>
              </a:extLst>
            </p:cNvPr>
            <p:cNvSpPr txBox="1"/>
            <p:nvPr/>
          </p:nvSpPr>
          <p:spPr>
            <a:xfrm>
              <a:off x="369233" y="1919209"/>
              <a:ext cx="46548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tantia" panose="02030602050306030303" pitchFamily="18" charset="0"/>
                </a:rPr>
                <a:t>Developing a robust backend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1B154-140D-4BD0-B5B0-FEC365FEE791}"/>
              </a:ext>
            </a:extLst>
          </p:cNvPr>
          <p:cNvGrpSpPr/>
          <p:nvPr/>
        </p:nvGrpSpPr>
        <p:grpSpPr>
          <a:xfrm>
            <a:off x="7981492" y="3857262"/>
            <a:ext cx="3409917" cy="1323439"/>
            <a:chOff x="813846" y="1172966"/>
            <a:chExt cx="5066010" cy="13234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1B790-94EB-4182-B0D2-0C0739D02D40}"/>
                </a:ext>
              </a:extLst>
            </p:cNvPr>
            <p:cNvSpPr txBox="1"/>
            <p:nvPr/>
          </p:nvSpPr>
          <p:spPr>
            <a:xfrm>
              <a:off x="1499232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CE1CB-7B18-4D49-A7A1-653C592A9FC9}"/>
                </a:ext>
              </a:extLst>
            </p:cNvPr>
            <p:cNvSpPr txBox="1"/>
            <p:nvPr/>
          </p:nvSpPr>
          <p:spPr>
            <a:xfrm>
              <a:off x="813846" y="1172966"/>
              <a:ext cx="4380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tantia" panose="02030602050306030303" pitchFamily="18" charset="0"/>
                </a:rPr>
                <a:t>Machine learning of automated proctoring for detection of unfair means usage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EED60-2749-4D14-8DB6-0F66F6C9D559}"/>
              </a:ext>
            </a:extLst>
          </p:cNvPr>
          <p:cNvGrpSpPr/>
          <p:nvPr/>
        </p:nvGrpSpPr>
        <p:grpSpPr>
          <a:xfrm>
            <a:off x="223734" y="2007959"/>
            <a:ext cx="3551462" cy="2511022"/>
            <a:chOff x="633214" y="1301164"/>
            <a:chExt cx="5234930" cy="25110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575217-4CCF-4D39-9525-E3A0A1D06517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4B4A6-B88E-48ED-BCD9-DAD7399111BD}"/>
                </a:ext>
              </a:extLst>
            </p:cNvPr>
            <p:cNvSpPr txBox="1"/>
            <p:nvPr/>
          </p:nvSpPr>
          <p:spPr>
            <a:xfrm>
              <a:off x="633214" y="2796523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onstantia" panose="02030602050306030303" pitchFamily="18" charset="0"/>
                </a:rPr>
                <a:t>Building an intuitive UI/UX</a:t>
              </a:r>
            </a:p>
            <a:p>
              <a:pPr algn="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tantia" panose="02030602050306030303" pitchFamily="18" charset="0"/>
                  <a:cs typeface="Arial" pitchFamily="34" charset="0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D94029-AFE3-4BCD-A428-0F108367F153}"/>
              </a:ext>
            </a:extLst>
          </p:cNvPr>
          <p:cNvGrpSpPr/>
          <p:nvPr/>
        </p:nvGrpSpPr>
        <p:grpSpPr>
          <a:xfrm>
            <a:off x="1523031" y="5118490"/>
            <a:ext cx="2971887" cy="476386"/>
            <a:chOff x="1487520" y="1301164"/>
            <a:chExt cx="4380624" cy="4763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1E114-DE76-49D9-84A4-D85406D4FCEB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>
            <a:extLst>
              <a:ext uri="{FF2B5EF4-FFF2-40B4-BE49-F238E27FC236}">
                <a16:creationId xmlns:a16="http://schemas.microsoft.com/office/drawing/2014/main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95BB1BDF-2630-4F1E-BAE9-33483F8822B1}"/>
              </a:ext>
            </a:extLst>
          </p:cNvPr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-32313" y="324"/>
            <a:ext cx="1465362" cy="2990719"/>
            <a:chOff x="2015424" y="-1847"/>
            <a:chExt cx="2689646" cy="54894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D79F4F-7678-4436-8D3C-0727359F88FB}"/>
              </a:ext>
            </a:extLst>
          </p:cNvPr>
          <p:cNvGrpSpPr/>
          <p:nvPr/>
        </p:nvGrpSpPr>
        <p:grpSpPr>
          <a:xfrm flipH="1">
            <a:off x="4203087" y="3299559"/>
            <a:ext cx="685582" cy="1091897"/>
            <a:chOff x="8317149" y="1752616"/>
            <a:chExt cx="3205576" cy="5105385"/>
          </a:xfrm>
        </p:grpSpPr>
        <p:sp>
          <p:nvSpPr>
            <p:cNvPr id="51" name="Freeform: Shape 98">
              <a:extLst>
                <a:ext uri="{FF2B5EF4-FFF2-40B4-BE49-F238E27FC236}">
                  <a16:creationId xmlns:a16="http://schemas.microsoft.com/office/drawing/2014/main" id="{4EE38741-AD40-4D99-A3B7-79109122684D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9">
              <a:extLst>
                <a:ext uri="{FF2B5EF4-FFF2-40B4-BE49-F238E27FC236}">
                  <a16:creationId xmlns:a16="http://schemas.microsoft.com/office/drawing/2014/main" id="{D65A0D4D-4765-4C98-A826-9CC810D916EC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bg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00">
              <a:extLst>
                <a:ext uri="{FF2B5EF4-FFF2-40B4-BE49-F238E27FC236}">
                  <a16:creationId xmlns:a16="http://schemas.microsoft.com/office/drawing/2014/main" id="{0D59A5B4-1706-41E4-A5CB-4166629DDB9C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01">
              <a:extLst>
                <a:ext uri="{FF2B5EF4-FFF2-40B4-BE49-F238E27FC236}">
                  <a16:creationId xmlns:a16="http://schemas.microsoft.com/office/drawing/2014/main" id="{EDADE7EB-428B-4946-B992-3B49D412937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bg1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102">
              <a:extLst>
                <a:ext uri="{FF2B5EF4-FFF2-40B4-BE49-F238E27FC236}">
                  <a16:creationId xmlns:a16="http://schemas.microsoft.com/office/drawing/2014/main" id="{FC41B304-C2B1-40A2-B074-19E504AE6D65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3">
              <a:extLst>
                <a:ext uri="{FF2B5EF4-FFF2-40B4-BE49-F238E27FC236}">
                  <a16:creationId xmlns:a16="http://schemas.microsoft.com/office/drawing/2014/main" id="{580AD159-11EA-4489-B74E-B0D7BC9D7F2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04">
              <a:extLst>
                <a:ext uri="{FF2B5EF4-FFF2-40B4-BE49-F238E27FC236}">
                  <a16:creationId xmlns:a16="http://schemas.microsoft.com/office/drawing/2014/main" id="{D7A46A1B-7AF6-42AC-AD22-68C706FE0609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05">
              <a:extLst>
                <a:ext uri="{FF2B5EF4-FFF2-40B4-BE49-F238E27FC236}">
                  <a16:creationId xmlns:a16="http://schemas.microsoft.com/office/drawing/2014/main" id="{87EF84F6-B7A0-46AF-ADC8-ECBFBD2D8E8B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06">
              <a:extLst>
                <a:ext uri="{FF2B5EF4-FFF2-40B4-BE49-F238E27FC236}">
                  <a16:creationId xmlns:a16="http://schemas.microsoft.com/office/drawing/2014/main" id="{A0F9C04C-9029-4D94-B8C9-EC16E58E27F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07">
              <a:extLst>
                <a:ext uri="{FF2B5EF4-FFF2-40B4-BE49-F238E27FC236}">
                  <a16:creationId xmlns:a16="http://schemas.microsoft.com/office/drawing/2014/main" id="{862DBEBD-A31A-4E5E-8E56-F0F0BB5E2137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08">
              <a:extLst>
                <a:ext uri="{FF2B5EF4-FFF2-40B4-BE49-F238E27FC236}">
                  <a16:creationId xmlns:a16="http://schemas.microsoft.com/office/drawing/2014/main" id="{A9E9FB52-E86D-4928-9445-7D8C05562185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09">
              <a:extLst>
                <a:ext uri="{FF2B5EF4-FFF2-40B4-BE49-F238E27FC236}">
                  <a16:creationId xmlns:a16="http://schemas.microsoft.com/office/drawing/2014/main" id="{3FF1FE94-249C-4C38-982C-4D1FA847D76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D6B4D6-5570-45C6-96A8-30E37B2B11C2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75" name="Freeform: Shape 122">
                <a:extLst>
                  <a:ext uri="{FF2B5EF4-FFF2-40B4-BE49-F238E27FC236}">
                    <a16:creationId xmlns:a16="http://schemas.microsoft.com/office/drawing/2014/main" id="{5D0F8960-C835-4FD8-895E-B7973A53F1A1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123">
                <a:extLst>
                  <a:ext uri="{FF2B5EF4-FFF2-40B4-BE49-F238E27FC236}">
                    <a16:creationId xmlns:a16="http://schemas.microsoft.com/office/drawing/2014/main" id="{EA592B11-F0EC-4FF2-B3B2-BB92935C097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124">
                <a:extLst>
                  <a:ext uri="{FF2B5EF4-FFF2-40B4-BE49-F238E27FC236}">
                    <a16:creationId xmlns:a16="http://schemas.microsoft.com/office/drawing/2014/main" id="{0C42E2BC-AE6E-42FF-919B-65D407DD44E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125">
                <a:extLst>
                  <a:ext uri="{FF2B5EF4-FFF2-40B4-BE49-F238E27FC236}">
                    <a16:creationId xmlns:a16="http://schemas.microsoft.com/office/drawing/2014/main" id="{C9EECE9C-5EC3-4B27-B23A-14C8CE28BF24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126">
                <a:extLst>
                  <a:ext uri="{FF2B5EF4-FFF2-40B4-BE49-F238E27FC236}">
                    <a16:creationId xmlns:a16="http://schemas.microsoft.com/office/drawing/2014/main" id="{C91043C8-53F0-4677-AD44-EC766CA2DD3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127">
                <a:extLst>
                  <a:ext uri="{FF2B5EF4-FFF2-40B4-BE49-F238E27FC236}">
                    <a16:creationId xmlns:a16="http://schemas.microsoft.com/office/drawing/2014/main" id="{25C2E38B-0A44-4280-9C77-5A406DD4A64C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111">
              <a:extLst>
                <a:ext uri="{FF2B5EF4-FFF2-40B4-BE49-F238E27FC236}">
                  <a16:creationId xmlns:a16="http://schemas.microsoft.com/office/drawing/2014/main" id="{F4DBF6BC-93FD-476A-8D6E-8F132136AA37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12">
              <a:extLst>
                <a:ext uri="{FF2B5EF4-FFF2-40B4-BE49-F238E27FC236}">
                  <a16:creationId xmlns:a16="http://schemas.microsoft.com/office/drawing/2014/main" id="{337803B3-763A-448A-9C08-6176C53BB4BB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13">
              <a:extLst>
                <a:ext uri="{FF2B5EF4-FFF2-40B4-BE49-F238E27FC236}">
                  <a16:creationId xmlns:a16="http://schemas.microsoft.com/office/drawing/2014/main" id="{A09E1EE4-AE21-4CDE-A6C0-EEF7A4BFEFB3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14">
              <a:extLst>
                <a:ext uri="{FF2B5EF4-FFF2-40B4-BE49-F238E27FC236}">
                  <a16:creationId xmlns:a16="http://schemas.microsoft.com/office/drawing/2014/main" id="{76279F97-249C-40B6-9550-E60B1A5E375C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15">
              <a:extLst>
                <a:ext uri="{FF2B5EF4-FFF2-40B4-BE49-F238E27FC236}">
                  <a16:creationId xmlns:a16="http://schemas.microsoft.com/office/drawing/2014/main" id="{70537DB6-F37C-4DCD-BD6E-213D2D372789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16">
              <a:extLst>
                <a:ext uri="{FF2B5EF4-FFF2-40B4-BE49-F238E27FC236}">
                  <a16:creationId xmlns:a16="http://schemas.microsoft.com/office/drawing/2014/main" id="{2F496EC3-2B1E-49D4-BF05-BBAB1FAF775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17">
              <a:extLst>
                <a:ext uri="{FF2B5EF4-FFF2-40B4-BE49-F238E27FC236}">
                  <a16:creationId xmlns:a16="http://schemas.microsoft.com/office/drawing/2014/main" id="{627E03A2-DAB7-4334-8ED4-497C65664C44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18">
              <a:extLst>
                <a:ext uri="{FF2B5EF4-FFF2-40B4-BE49-F238E27FC236}">
                  <a16:creationId xmlns:a16="http://schemas.microsoft.com/office/drawing/2014/main" id="{F69070C9-31FC-45F7-A241-71F521F54E3A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19">
              <a:extLst>
                <a:ext uri="{FF2B5EF4-FFF2-40B4-BE49-F238E27FC236}">
                  <a16:creationId xmlns:a16="http://schemas.microsoft.com/office/drawing/2014/main" id="{F695AE7E-89AE-4D44-AF14-E6C1AD885685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20">
              <a:extLst>
                <a:ext uri="{FF2B5EF4-FFF2-40B4-BE49-F238E27FC236}">
                  <a16:creationId xmlns:a16="http://schemas.microsoft.com/office/drawing/2014/main" id="{9073BB59-001D-4A34-B1B5-52DE7D17CF65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21">
              <a:extLst>
                <a:ext uri="{FF2B5EF4-FFF2-40B4-BE49-F238E27FC236}">
                  <a16:creationId xmlns:a16="http://schemas.microsoft.com/office/drawing/2014/main" id="{7DA2BC6C-BEBD-45C1-B3B9-07B718311EF3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0DACCF5-4277-4D47-9260-9B231285526D}"/>
              </a:ext>
            </a:extLst>
          </p:cNvPr>
          <p:cNvGrpSpPr/>
          <p:nvPr/>
        </p:nvGrpSpPr>
        <p:grpSpPr>
          <a:xfrm>
            <a:off x="5333151" y="2569003"/>
            <a:ext cx="1056883" cy="636463"/>
            <a:chOff x="4098364" y="1571764"/>
            <a:chExt cx="7301609" cy="4397082"/>
          </a:xfrm>
        </p:grpSpPr>
        <p:grpSp>
          <p:nvGrpSpPr>
            <p:cNvPr id="82" name="Graphic 55">
              <a:extLst>
                <a:ext uri="{FF2B5EF4-FFF2-40B4-BE49-F238E27FC236}">
                  <a16:creationId xmlns:a16="http://schemas.microsoft.com/office/drawing/2014/main" id="{C6A348CC-87AE-4B00-B02A-4EBC469E30DD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107" name="Freeform: Shape 78">
                <a:extLst>
                  <a:ext uri="{FF2B5EF4-FFF2-40B4-BE49-F238E27FC236}">
                    <a16:creationId xmlns:a16="http://schemas.microsoft.com/office/drawing/2014/main" id="{FB8C5B08-A7D9-4BC0-857B-C820C9C1DE1F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79">
                <a:extLst>
                  <a:ext uri="{FF2B5EF4-FFF2-40B4-BE49-F238E27FC236}">
                    <a16:creationId xmlns:a16="http://schemas.microsoft.com/office/drawing/2014/main" id="{4D2D3122-C7DF-4A62-A10C-044AC1064A0C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54">
              <a:extLst>
                <a:ext uri="{FF2B5EF4-FFF2-40B4-BE49-F238E27FC236}">
                  <a16:creationId xmlns:a16="http://schemas.microsoft.com/office/drawing/2014/main" id="{55F9786C-03AA-4361-B8B3-A9DD55FE4994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">
              <a:extLst>
                <a:ext uri="{FF2B5EF4-FFF2-40B4-BE49-F238E27FC236}">
                  <a16:creationId xmlns:a16="http://schemas.microsoft.com/office/drawing/2014/main" id="{D99AD6E9-3B71-41E1-A14E-21F2F9BB05F4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56">
              <a:extLst>
                <a:ext uri="{FF2B5EF4-FFF2-40B4-BE49-F238E27FC236}">
                  <a16:creationId xmlns:a16="http://schemas.microsoft.com/office/drawing/2014/main" id="{A7EBC20B-908C-46DC-A95C-F92F52C0053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57">
              <a:extLst>
                <a:ext uri="{FF2B5EF4-FFF2-40B4-BE49-F238E27FC236}">
                  <a16:creationId xmlns:a16="http://schemas.microsoft.com/office/drawing/2014/main" id="{1D279F42-D5D2-46CA-A806-C298791DA5D0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58">
              <a:extLst>
                <a:ext uri="{FF2B5EF4-FFF2-40B4-BE49-F238E27FC236}">
                  <a16:creationId xmlns:a16="http://schemas.microsoft.com/office/drawing/2014/main" id="{CD650435-A068-4599-8E8B-A866D64B195F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9">
              <a:extLst>
                <a:ext uri="{FF2B5EF4-FFF2-40B4-BE49-F238E27FC236}">
                  <a16:creationId xmlns:a16="http://schemas.microsoft.com/office/drawing/2014/main" id="{3DA23AEF-39D8-4943-90D7-DB2A3259F6E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60">
              <a:extLst>
                <a:ext uri="{FF2B5EF4-FFF2-40B4-BE49-F238E27FC236}">
                  <a16:creationId xmlns:a16="http://schemas.microsoft.com/office/drawing/2014/main" id="{CC220AE7-9254-4918-8929-74AE4072CF90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61">
              <a:extLst>
                <a:ext uri="{FF2B5EF4-FFF2-40B4-BE49-F238E27FC236}">
                  <a16:creationId xmlns:a16="http://schemas.microsoft.com/office/drawing/2014/main" id="{8610B451-8D01-4DE1-AABE-5BAB6D21645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62">
              <a:extLst>
                <a:ext uri="{FF2B5EF4-FFF2-40B4-BE49-F238E27FC236}">
                  <a16:creationId xmlns:a16="http://schemas.microsoft.com/office/drawing/2014/main" id="{0CD663B3-3FAF-428B-900D-128AFD56A19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63">
              <a:extLst>
                <a:ext uri="{FF2B5EF4-FFF2-40B4-BE49-F238E27FC236}">
                  <a16:creationId xmlns:a16="http://schemas.microsoft.com/office/drawing/2014/main" id="{985A6280-62ED-4C4E-9AE5-231E0F5802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64">
              <a:extLst>
                <a:ext uri="{FF2B5EF4-FFF2-40B4-BE49-F238E27FC236}">
                  <a16:creationId xmlns:a16="http://schemas.microsoft.com/office/drawing/2014/main" id="{9FCA755E-20F2-4E5F-97EF-A0D29504C1AB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65">
              <a:extLst>
                <a:ext uri="{FF2B5EF4-FFF2-40B4-BE49-F238E27FC236}">
                  <a16:creationId xmlns:a16="http://schemas.microsoft.com/office/drawing/2014/main" id="{7D9BF787-E9FD-45C2-8699-CC4D1831962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66">
              <a:extLst>
                <a:ext uri="{FF2B5EF4-FFF2-40B4-BE49-F238E27FC236}">
                  <a16:creationId xmlns:a16="http://schemas.microsoft.com/office/drawing/2014/main" id="{E59007C5-F4E6-4624-B28D-97D41596E09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EF9EC2D-32F5-4BF5-A6D8-4A3F22B801C2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627FD7-DCD0-4CEC-8EDE-BD7067A7092D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BA0887E-096F-479F-B84F-EFA556DF7E28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957B547-4369-4DC0-A571-749E1113011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898A6EC-8DA0-47B2-8DB9-4739DC7E0469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4A24662-B87D-4D7B-9347-0B24CE6A565B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47A7C6C-B436-4F62-B65F-741320C6F54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FE8597B-1569-4162-A310-912D853129F4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69C863A-B1AD-4F76-9B56-493EE3BD278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Rectangle: Rounded Corners 69">
              <a:extLst>
                <a:ext uri="{FF2B5EF4-FFF2-40B4-BE49-F238E27FC236}">
                  <a16:creationId xmlns:a16="http://schemas.microsoft.com/office/drawing/2014/main" id="{C839B9FA-B992-4054-9CE7-BC17EA366412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CA96942-089B-49FE-85D6-10C6D6B6F8C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B116FA-DF78-4D5C-9B8B-918D6794E3E9}"/>
              </a:ext>
            </a:extLst>
          </p:cNvPr>
          <p:cNvGrpSpPr/>
          <p:nvPr/>
        </p:nvGrpSpPr>
        <p:grpSpPr>
          <a:xfrm>
            <a:off x="5883429" y="4394884"/>
            <a:ext cx="630089" cy="553975"/>
            <a:chOff x="3983887" y="4061275"/>
            <a:chExt cx="2122406" cy="186602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EDC652D-2B8B-4877-9A03-732ED8E4C0DE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990D8054-1B0D-42C1-A98D-46C3EA45486E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0" name="Rectangle 22">
                <a:extLst>
                  <a:ext uri="{FF2B5EF4-FFF2-40B4-BE49-F238E27FC236}">
                    <a16:creationId xmlns:a16="http://schemas.microsoft.com/office/drawing/2014/main" id="{DE12ABC0-6F33-4A67-B3FF-8D68FEF0381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82C7CF0-F921-4714-AF84-56BEAA41CC5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CC447F76-DA58-4828-9FC2-4295F9485F5A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B6760C22-509E-4905-9135-C81CB4208E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E44D967-D7D5-499A-8F4C-FB70C082F537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5" name="Freeform 21">
                <a:extLst>
                  <a:ext uri="{FF2B5EF4-FFF2-40B4-BE49-F238E27FC236}">
                    <a16:creationId xmlns:a16="http://schemas.microsoft.com/office/drawing/2014/main" id="{E50D6C3A-48E0-4281-B031-3F990C2CAEE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6" name="Rectangle 22">
                <a:extLst>
                  <a:ext uri="{FF2B5EF4-FFF2-40B4-BE49-F238E27FC236}">
                    <a16:creationId xmlns:a16="http://schemas.microsoft.com/office/drawing/2014/main" id="{ADF0C84A-8F21-4267-B82E-C4B0F00F467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C415919-433D-4380-BB02-440DD31D614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857E28F4-93B5-4AB3-B643-BCB9583B0AA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4" name="Rectangle 22">
                <a:extLst>
                  <a:ext uri="{FF2B5EF4-FFF2-40B4-BE49-F238E27FC236}">
                    <a16:creationId xmlns:a16="http://schemas.microsoft.com/office/drawing/2014/main" id="{A36523D8-E1CA-487A-8CBD-428DBA0C5D7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4689C4B-4307-4373-84A5-09EF6ADDAECA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1" name="Freeform 27">
                <a:extLst>
                  <a:ext uri="{FF2B5EF4-FFF2-40B4-BE49-F238E27FC236}">
                    <a16:creationId xmlns:a16="http://schemas.microsoft.com/office/drawing/2014/main" id="{DE515BEB-EC2E-4833-A06D-A53CD19358C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2" name="Freeform 28">
                <a:extLst>
                  <a:ext uri="{FF2B5EF4-FFF2-40B4-BE49-F238E27FC236}">
                    <a16:creationId xmlns:a16="http://schemas.microsoft.com/office/drawing/2014/main" id="{68D258A4-5BD8-4ADD-965A-1201E02D3B2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Components Parts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60C20-73CD-4258-A0B2-43BE0B7DC5BB}"/>
              </a:ext>
            </a:extLst>
          </p:cNvPr>
          <p:cNvGrpSpPr/>
          <p:nvPr/>
        </p:nvGrpSpPr>
        <p:grpSpPr>
          <a:xfrm>
            <a:off x="814322" y="5205290"/>
            <a:ext cx="2799523" cy="494026"/>
            <a:chOff x="803640" y="3362835"/>
            <a:chExt cx="2059657" cy="4940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0C1CA-3400-4ACC-BC24-5DB00448C690}"/>
              </a:ext>
            </a:extLst>
          </p:cNvPr>
          <p:cNvGrpSpPr/>
          <p:nvPr/>
        </p:nvGrpSpPr>
        <p:grpSpPr>
          <a:xfrm>
            <a:off x="-140728" y="2327854"/>
            <a:ext cx="3076720" cy="2079350"/>
            <a:chOff x="83548" y="3926572"/>
            <a:chExt cx="2263595" cy="20793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17641-61F7-4372-B8FF-EBA67B745C56}"/>
                </a:ext>
              </a:extLst>
            </p:cNvPr>
            <p:cNvSpPr txBox="1"/>
            <p:nvPr/>
          </p:nvSpPr>
          <p:spPr>
            <a:xfrm>
              <a:off x="83548" y="4836371"/>
              <a:ext cx="2059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/>
                <a:t>Examination dashboard where questions &amp; answers can be created in an exam. Results can be published and viewed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98A9F-8533-4F1D-91DE-8176F504BCF6}"/>
                </a:ext>
              </a:extLst>
            </p:cNvPr>
            <p:cNvSpPr txBox="1"/>
            <p:nvPr/>
          </p:nvSpPr>
          <p:spPr>
            <a:xfrm>
              <a:off x="287486" y="392657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4890C6-EE34-419C-BC1D-79353E78370E}"/>
              </a:ext>
            </a:extLst>
          </p:cNvPr>
          <p:cNvSpPr txBox="1"/>
          <p:nvPr/>
        </p:nvSpPr>
        <p:spPr>
          <a:xfrm>
            <a:off x="8652536" y="3830153"/>
            <a:ext cx="2792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Automated Proctoring module where instructors can view live monitoring of exam and view proctoring logs of the students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494026"/>
            <a:chOff x="803640" y="3362835"/>
            <a:chExt cx="2059657" cy="49402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650CCAD2-4B4F-4396-9DB5-D48A8EC2FE07}"/>
              </a:ext>
            </a:extLst>
          </p:cNvPr>
          <p:cNvCxnSpPr>
            <a:cxnSpLocks/>
          </p:cNvCxnSpPr>
          <p:nvPr/>
        </p:nvCxnSpPr>
        <p:spPr>
          <a:xfrm rot="10800000">
            <a:off x="2874437" y="3426384"/>
            <a:ext cx="1992648" cy="52477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id="{5B61B9E2-DECB-45AA-8B61-B52235DDC81F}"/>
              </a:ext>
            </a:extLst>
          </p:cNvPr>
          <p:cNvGrpSpPr/>
          <p:nvPr/>
        </p:nvGrpSpPr>
        <p:grpSpPr>
          <a:xfrm>
            <a:off x="4335315" y="2822395"/>
            <a:ext cx="2359202" cy="5617568"/>
            <a:chOff x="5539006" y="1699505"/>
            <a:chExt cx="1759822" cy="4190366"/>
          </a:xfrm>
        </p:grpSpPr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B229E-AD08-4FB2-933A-591A62EA55C8}"/>
                </a:ext>
              </a:extLst>
            </p:cNvPr>
            <p:cNvSpPr txBox="1"/>
            <p:nvPr/>
          </p:nvSpPr>
          <p:spPr>
            <a:xfrm>
              <a:off x="6193206" y="4404596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1B55C0-EFD2-4954-8551-BC7DA5FF2498}"/>
                </a:ext>
              </a:extLst>
            </p:cNvPr>
            <p:cNvSpPr txBox="1"/>
            <p:nvPr/>
          </p:nvSpPr>
          <p:spPr>
            <a:xfrm>
              <a:off x="5566852" y="5591413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E7CDD5-0431-44C6-AFB6-9B36C8A7B865}"/>
                </a:ext>
              </a:extLst>
            </p:cNvPr>
            <p:cNvSpPr txBox="1"/>
            <p:nvPr/>
          </p:nvSpPr>
          <p:spPr>
            <a:xfrm>
              <a:off x="6939330" y="5391358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id="{4587DDFA-752A-464D-A366-D2155665693E}"/>
              </a:ext>
            </a:extLst>
          </p:cNvPr>
          <p:cNvCxnSpPr>
            <a:cxnSpLocks/>
          </p:cNvCxnSpPr>
          <p:nvPr/>
        </p:nvCxnSpPr>
        <p:spPr>
          <a:xfrm flipV="1">
            <a:off x="6399442" y="4307207"/>
            <a:ext cx="2037454" cy="809411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9303" y="154614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+mj-lt"/>
              </a:rPr>
              <a:t>Two individual components integrated to realize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280" y="280611"/>
            <a:ext cx="9874371" cy="617934"/>
          </a:xfrm>
        </p:spPr>
        <p:txBody>
          <a:bodyPr/>
          <a:lstStyle/>
          <a:p>
            <a:r>
              <a:rPr lang="en-US" sz="3600" dirty="0" smtClean="0"/>
              <a:t>Diverse Group of Stakeholders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972"/>
            <a:ext cx="3895551" cy="2635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37" y="2511972"/>
            <a:ext cx="3413186" cy="2669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9" y="2522433"/>
            <a:ext cx="2821519" cy="26486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2A6B26C-7E4C-4561-BBF1-115FFE2679E9}"/>
              </a:ext>
            </a:extLst>
          </p:cNvPr>
          <p:cNvSpPr/>
          <p:nvPr/>
        </p:nvSpPr>
        <p:spPr>
          <a:xfrm flipH="1">
            <a:off x="11101095" y="1636499"/>
            <a:ext cx="188613" cy="1886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A6B26C-7E4C-4561-BBF1-115FFE2679E9}"/>
              </a:ext>
            </a:extLst>
          </p:cNvPr>
          <p:cNvSpPr/>
          <p:nvPr/>
        </p:nvSpPr>
        <p:spPr>
          <a:xfrm flipH="1">
            <a:off x="11253495" y="1788899"/>
            <a:ext cx="188613" cy="1886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CF56AE-BEC7-4453-93DC-01E3C2042431}"/>
              </a:ext>
            </a:extLst>
          </p:cNvPr>
          <p:cNvGrpSpPr/>
          <p:nvPr/>
        </p:nvGrpSpPr>
        <p:grpSpPr>
          <a:xfrm flipH="1">
            <a:off x="8079587" y="47207"/>
            <a:ext cx="4030228" cy="2600352"/>
            <a:chOff x="1070741" y="2355612"/>
            <a:chExt cx="3613027" cy="2331169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53688159-EBAA-4825-812F-99EC09430044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0A7DFB-75C2-4FF3-9609-04DF8A0DB234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50AA7A-54FD-48F8-8374-13974F1259B7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92E1B1-23D2-43CC-B9BA-BB530F9E9475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5331BD-3E84-42FF-B572-3076217E5F0F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DCBE295-1816-4641-8D29-77C44356E46A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DD437C-98D7-4C5C-B280-383E0BDF8AC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14D2DA-7F0B-4605-BE21-D6CFF8F97771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BC69C2-CB3E-4546-8E52-E25ECEB2BC4B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A6B26C-7E4C-4561-BBF1-115FFE2679E9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Rounded Rectangle 14">
              <a:extLst>
                <a:ext uri="{FF2B5EF4-FFF2-40B4-BE49-F238E27FC236}">
                  <a16:creationId xmlns:a16="http://schemas.microsoft.com/office/drawing/2014/main" id="{983C3337-3AA1-4D8B-B81C-032D708EE461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08EC1A92-0ABE-4998-A0BD-1829B18B5B49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53273" y="0"/>
            <a:ext cx="1013738" cy="2068981"/>
            <a:chOff x="2015424" y="-1847"/>
            <a:chExt cx="2689646" cy="548941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2538590" y="1701065"/>
            <a:ext cx="3794673" cy="494026"/>
            <a:chOff x="803640" y="3362835"/>
            <a:chExt cx="2059657" cy="4940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275596" y="2668808"/>
            <a:ext cx="5955551" cy="1169551"/>
            <a:chOff x="803640" y="3330608"/>
            <a:chExt cx="3232529" cy="11695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2232984" y="3330608"/>
              <a:ext cx="180318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smtClean="0">
                  <a:solidFill>
                    <a:schemeClr val="tx2"/>
                  </a:solidFill>
                </a:rPr>
                <a:t> </a:t>
              </a:r>
              <a:r>
                <a:rPr lang="en-US" sz="1000" dirty="0">
                  <a:solidFill>
                    <a:schemeClr val="tx2"/>
                  </a:solidFill>
                </a:rPr>
                <a:t>Research on Abnormal Behavior Detection of Online Examination Based on Image Information Senbo Hu1 , Xiao Jia2 , Yingliang Fu3 Dalian Maritime University College of Information Science and TechnologyDalian, Liaoning Email:senbo@dlmu.edu.cn, jiaxiao222@126.com,fuyl8125@dlmu.edu.cn</a:t>
              </a:r>
            </a:p>
            <a:p>
              <a:pPr algn="r"/>
              <a:endParaRPr lang="ko-KR" altLang="en-US" sz="10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2087070" y="3560800"/>
            <a:ext cx="5391929" cy="1460649"/>
            <a:chOff x="803640" y="3579862"/>
            <a:chExt cx="2880590" cy="13448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1704873" y="4131244"/>
              <a:ext cx="1979357" cy="793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3"/>
                  </a:solidFill>
                </a:rPr>
                <a:t>   </a:t>
              </a:r>
              <a:r>
                <a:rPr lang="en-US" sz="1000" dirty="0">
                  <a:solidFill>
                    <a:schemeClr val="accent3"/>
                  </a:solidFill>
                </a:rPr>
                <a:t>Prince, D.J., Fulton, R.A. and Garsombke, T.W. 2009. Comparisons Of Proctored    Versus Non-Proctored Testing Strategies In Graduate Distance Education Curriculum. Journal of College Teaching &amp; Learning (TLC). 6, 7 (Nov. 2009). DOI:https://doi.org/10.19030/tlc.v6i7.1125.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3774011" y="1679669"/>
            <a:ext cx="4336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E-cheating Prevention Measures: Detection of Cheating at Online Examinations Using Deep Learning Approach - A Case Study Leslie ChingOw Tiong and HeeJeong Jasmine Lee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2690990" y="1853465"/>
            <a:ext cx="3794673" cy="494026"/>
            <a:chOff x="803640" y="3362835"/>
            <a:chExt cx="205965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3172933" y="1682974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3172933" y="2801992"/>
            <a:ext cx="499800" cy="499800"/>
          </a:xfrm>
          <a:prstGeom prst="ellipse">
            <a:avLst/>
          </a:prstGeom>
          <a:solidFill>
            <a:schemeClr val="tx2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3172933" y="4253850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857460" y="3746320"/>
            <a:ext cx="43345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Any Questions?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+mj-lt"/>
              </a:rPr>
              <a:t>Team Members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4409450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Hamid Ali</a:t>
            </a:r>
            <a:b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2019144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5974559" y="3609134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8779578" y="3828121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7996"/>
          <a:stretch>
            <a:fillRect/>
          </a:stretch>
        </p:blipFill>
        <p:spPr>
          <a:xfrm>
            <a:off x="4462462" y="378446"/>
            <a:ext cx="1943100" cy="2176463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4949"/>
          <a:stretch>
            <a:fillRect/>
          </a:stretch>
        </p:blipFill>
        <p:spPr>
          <a:xfrm>
            <a:off x="6805068" y="344408"/>
            <a:ext cx="1944687" cy="2176462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9202483" y="345995"/>
            <a:ext cx="1944687" cy="2174875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770206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Mian Ali Shah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2019235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9202483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Ameer Hamza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2019293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</a:rPr>
              <a:t>Problem Statement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15DE7-E621-47E0-905C-D683A39440DD}"/>
              </a:ext>
            </a:extLst>
          </p:cNvPr>
          <p:cNvSpPr txBox="1"/>
          <p:nvPr/>
        </p:nvSpPr>
        <p:spPr>
          <a:xfrm>
            <a:off x="7956765" y="2362487"/>
            <a:ext cx="3743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Distant proctoring is the need for the hour in the digital era.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B6863-0BE7-4675-B71D-584442BCE24A}"/>
              </a:ext>
            </a:extLst>
          </p:cNvPr>
          <p:cNvSpPr txBox="1"/>
          <p:nvPr/>
        </p:nvSpPr>
        <p:spPr>
          <a:xfrm>
            <a:off x="7956764" y="3794433"/>
            <a:ext cx="374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Education institutes need to explore technology to continue their critical academic process of exams.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4752257"/>
            <a:ext cx="3743881" cy="653572"/>
            <a:chOff x="2548667" y="4283314"/>
            <a:chExt cx="2357002" cy="6535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48667" y="4290555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Remote G Proctor that we are developing has the ability to intelligently and efficiently proctor online examinations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11267" y="240383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80237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485568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r="6293"/>
          <a:stretch>
            <a:fillRect/>
          </a:stretch>
        </p:blipFill>
        <p:spPr>
          <a:xfrm>
            <a:off x="0" y="0"/>
            <a:ext cx="6569075" cy="6858000"/>
          </a:xfrm>
        </p:spPr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733899" y="570858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latin typeface="+mj-lt"/>
                </a:rPr>
                <a:t>Type of Project?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85290" y="3701294"/>
            <a:ext cx="57780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Baskerville Old Face" panose="02020602080505020303" pitchFamily="18" charset="0"/>
              </a:rPr>
              <a:t>This is a software based Project</a:t>
            </a:r>
            <a:endParaRPr lang="en-GB" sz="2400" dirty="0">
              <a:solidFill>
                <a:schemeClr val="accent3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78E8A6-1A75-4C0E-A675-2045C887A6FB}"/>
              </a:ext>
            </a:extLst>
          </p:cNvPr>
          <p:cNvGrpSpPr/>
          <p:nvPr/>
        </p:nvGrpSpPr>
        <p:grpSpPr>
          <a:xfrm>
            <a:off x="9907183" y="2977237"/>
            <a:ext cx="2173825" cy="3090602"/>
            <a:chOff x="1105009" y="665240"/>
            <a:chExt cx="3688534" cy="5244116"/>
          </a:xfrm>
        </p:grpSpPr>
        <p:sp>
          <p:nvSpPr>
            <p:cNvPr id="9" name="Freeform: Shape 32">
              <a:extLst>
                <a:ext uri="{FF2B5EF4-FFF2-40B4-BE49-F238E27FC236}">
                  <a16:creationId xmlns:a16="http://schemas.microsoft.com/office/drawing/2014/main" id="{5735C2A6-D07F-48A6-BA5E-5AD58FA1C63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id="{0002E128-9CA1-4DF3-8BD5-89A48D6C29F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9436" y="174329"/>
            <a:ext cx="11573197" cy="724247"/>
          </a:xfrm>
        </p:spPr>
        <p:txBody>
          <a:bodyPr/>
          <a:lstStyle/>
          <a:p>
            <a:r>
              <a:rPr lang="en-US" dirty="0" smtClean="0"/>
              <a:t>Proposed Features</a:t>
            </a:r>
            <a:endParaRPr lang="en-GB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10715" y="2192031"/>
            <a:ext cx="7446120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836508" y="3316473"/>
            <a:ext cx="752032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E2CD8-5D6E-451B-B356-30080C6CFB22}"/>
              </a:ext>
            </a:extLst>
          </p:cNvPr>
          <p:cNvSpPr/>
          <p:nvPr/>
        </p:nvSpPr>
        <p:spPr>
          <a:xfrm>
            <a:off x="1836508" y="4365585"/>
            <a:ext cx="752032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36708" y="1323185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148347" y="2341925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178003" y="234523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096864" y="3460808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132437" y="34296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70073-D3F7-4DAF-BFF4-195335C621D6}"/>
              </a:ext>
            </a:extLst>
          </p:cNvPr>
          <p:cNvSpPr txBox="1"/>
          <p:nvPr/>
        </p:nvSpPr>
        <p:spPr>
          <a:xfrm>
            <a:off x="989641" y="459599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761854" y="1951848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711826" y="309169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5DCEC2-1539-4FFD-99DF-AF96667C8A14}"/>
              </a:ext>
            </a:extLst>
          </p:cNvPr>
          <p:cNvGrpSpPr/>
          <p:nvPr/>
        </p:nvGrpSpPr>
        <p:grpSpPr>
          <a:xfrm>
            <a:off x="2239573" y="2449871"/>
            <a:ext cx="4920927" cy="1136000"/>
            <a:chOff x="2878367" y="3701312"/>
            <a:chExt cx="5744487" cy="1136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1C07AC-BA01-44E9-B629-86419EBED256}"/>
                </a:ext>
              </a:extLst>
            </p:cNvPr>
            <p:cNvSpPr txBox="1"/>
            <p:nvPr/>
          </p:nvSpPr>
          <p:spPr>
            <a:xfrm>
              <a:off x="2878367" y="3701312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Screenshot of webcam and screen at random interval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C26F19-F7B5-4BAD-8E3E-F40DF066570E}"/>
              </a:ext>
            </a:extLst>
          </p:cNvPr>
          <p:cNvGrpSpPr/>
          <p:nvPr/>
        </p:nvGrpSpPr>
        <p:grpSpPr>
          <a:xfrm>
            <a:off x="2154664" y="3572208"/>
            <a:ext cx="5040277" cy="1011161"/>
            <a:chOff x="2739043" y="3826151"/>
            <a:chExt cx="5883811" cy="10111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C77031-B6AA-4CEF-AF27-EB4AEDF6E12C}"/>
                </a:ext>
              </a:extLst>
            </p:cNvPr>
            <p:cNvSpPr txBox="1"/>
            <p:nvPr/>
          </p:nvSpPr>
          <p:spPr>
            <a:xfrm>
              <a:off x="2739043" y="3826151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Random Paragraph Selection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AAC539-BBF9-4711-AAE6-BA7AEFB5C928}"/>
              </a:ext>
            </a:extLst>
          </p:cNvPr>
          <p:cNvGrpSpPr/>
          <p:nvPr/>
        </p:nvGrpSpPr>
        <p:grpSpPr>
          <a:xfrm>
            <a:off x="2053810" y="4564483"/>
            <a:ext cx="5156810" cy="977227"/>
            <a:chOff x="2603007" y="3860085"/>
            <a:chExt cx="6019847" cy="97722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B3FE61-906B-433A-A1C8-D69431DD5512}"/>
                </a:ext>
              </a:extLst>
            </p:cNvPr>
            <p:cNvSpPr txBox="1"/>
            <p:nvPr/>
          </p:nvSpPr>
          <p:spPr>
            <a:xfrm>
              <a:off x="2603007" y="3860085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Screenshots 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 Random Interval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1313145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7" y="1165521"/>
            <a:ext cx="740956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35306" y="95394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670ED86-F88C-44AF-AA0E-D0260B532C79}"/>
              </a:ext>
            </a:extLst>
          </p:cNvPr>
          <p:cNvGrpSpPr/>
          <p:nvPr/>
        </p:nvGrpSpPr>
        <p:grpSpPr>
          <a:xfrm>
            <a:off x="2376181" y="1339857"/>
            <a:ext cx="4871452" cy="461665"/>
            <a:chOff x="2997633" y="4464709"/>
            <a:chExt cx="5686732" cy="461665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5A125A-8E2B-407D-B71A-BF71459CE168}"/>
                </a:ext>
              </a:extLst>
            </p:cNvPr>
            <p:cNvSpPr txBox="1"/>
            <p:nvPr/>
          </p:nvSpPr>
          <p:spPr>
            <a:xfrm>
              <a:off x="2997633" y="4464709"/>
              <a:ext cx="5686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 Proctoring ( Face spoofing, Eye Tracking, Mouth Opening detection, Person counting &amp; Mobile Phone detection)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707031" y="424055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060382" y="4630898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732837" y="5499656"/>
            <a:ext cx="762399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      Bluetooth devices detection (Projector,etc)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583977" y="5326302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966368" y="5697049"/>
            <a:ext cx="499800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5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9436" y="174329"/>
            <a:ext cx="11573197" cy="724247"/>
          </a:xfrm>
        </p:spPr>
        <p:txBody>
          <a:bodyPr/>
          <a:lstStyle/>
          <a:p>
            <a:r>
              <a:rPr lang="en-US" dirty="0" smtClean="0"/>
              <a:t>Proposed Features</a:t>
            </a:r>
            <a:endParaRPr lang="en-GB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10715" y="2192031"/>
            <a:ext cx="7446120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836508" y="3316473"/>
            <a:ext cx="752032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E2CD8-5D6E-451B-B356-30080C6CFB22}"/>
              </a:ext>
            </a:extLst>
          </p:cNvPr>
          <p:cNvSpPr/>
          <p:nvPr/>
        </p:nvSpPr>
        <p:spPr>
          <a:xfrm>
            <a:off x="1836508" y="4365585"/>
            <a:ext cx="752032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36708" y="1323185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148347" y="2341925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178003" y="234523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7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096864" y="3460808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132437" y="34296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8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70073-D3F7-4DAF-BFF4-195335C621D6}"/>
              </a:ext>
            </a:extLst>
          </p:cNvPr>
          <p:cNvSpPr txBox="1"/>
          <p:nvPr/>
        </p:nvSpPr>
        <p:spPr>
          <a:xfrm>
            <a:off x="989641" y="459599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761854" y="1951848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711826" y="309169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0E43618-660D-45A3-B041-489A656BB3D2}"/>
              </a:ext>
            </a:extLst>
          </p:cNvPr>
          <p:cNvSpPr txBox="1"/>
          <p:nvPr/>
        </p:nvSpPr>
        <p:spPr>
          <a:xfrm>
            <a:off x="2393506" y="2311372"/>
            <a:ext cx="480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D5DCEC2-1539-4FFD-99DF-AF96667C8A14}"/>
              </a:ext>
            </a:extLst>
          </p:cNvPr>
          <p:cNvGrpSpPr/>
          <p:nvPr/>
        </p:nvGrpSpPr>
        <p:grpSpPr>
          <a:xfrm>
            <a:off x="2274014" y="2438147"/>
            <a:ext cx="4920927" cy="1136000"/>
            <a:chOff x="2878367" y="3701312"/>
            <a:chExt cx="5744487" cy="1136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91C07AC-BA01-44E9-B629-86419EBED256}"/>
                </a:ext>
              </a:extLst>
            </p:cNvPr>
            <p:cNvSpPr txBox="1"/>
            <p:nvPr/>
          </p:nvSpPr>
          <p:spPr>
            <a:xfrm>
              <a:off x="2878367" y="3701312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Keyboard Typing detection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C26F19-F7B5-4BAD-8E3E-F40DF066570E}"/>
              </a:ext>
            </a:extLst>
          </p:cNvPr>
          <p:cNvGrpSpPr/>
          <p:nvPr/>
        </p:nvGrpSpPr>
        <p:grpSpPr>
          <a:xfrm>
            <a:off x="2123358" y="3584832"/>
            <a:ext cx="5040277" cy="1011161"/>
            <a:chOff x="2739043" y="3826151"/>
            <a:chExt cx="5883811" cy="10111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C77031-B6AA-4CEF-AF27-EB4AEDF6E12C}"/>
                </a:ext>
              </a:extLst>
            </p:cNvPr>
            <p:cNvSpPr txBox="1"/>
            <p:nvPr/>
          </p:nvSpPr>
          <p:spPr>
            <a:xfrm>
              <a:off x="2739043" y="3826151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Mac Address Validation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AAC539-BBF9-4711-AAE6-BA7AEFB5C928}"/>
              </a:ext>
            </a:extLst>
          </p:cNvPr>
          <p:cNvGrpSpPr/>
          <p:nvPr/>
        </p:nvGrpSpPr>
        <p:grpSpPr>
          <a:xfrm>
            <a:off x="2115822" y="4584539"/>
            <a:ext cx="5094797" cy="957171"/>
            <a:chOff x="2675398" y="3880141"/>
            <a:chExt cx="5947456" cy="95717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B3FE61-906B-433A-A1C8-D69431DD5512}"/>
                </a:ext>
              </a:extLst>
            </p:cNvPr>
            <p:cNvSpPr txBox="1"/>
            <p:nvPr/>
          </p:nvSpPr>
          <p:spPr>
            <a:xfrm>
              <a:off x="2675398" y="3880141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Large Question Bank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1313145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6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7" y="1165521"/>
            <a:ext cx="740956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35306" y="95394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670ED86-F88C-44AF-AA0E-D0260B532C79}"/>
              </a:ext>
            </a:extLst>
          </p:cNvPr>
          <p:cNvGrpSpPr/>
          <p:nvPr/>
        </p:nvGrpSpPr>
        <p:grpSpPr>
          <a:xfrm>
            <a:off x="2376181" y="1339857"/>
            <a:ext cx="4871452" cy="372603"/>
            <a:chOff x="2997633" y="4464709"/>
            <a:chExt cx="5686732" cy="37260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5A125A-8E2B-407D-B71A-BF71459CE168}"/>
                </a:ext>
              </a:extLst>
            </p:cNvPr>
            <p:cNvSpPr txBox="1"/>
            <p:nvPr/>
          </p:nvSpPr>
          <p:spPr>
            <a:xfrm>
              <a:off x="2997633" y="446470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Audio detector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707031" y="424055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076122" y="4630898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9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732837" y="5499656"/>
            <a:ext cx="762399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           Ability to import/export Questions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583977" y="5326302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935306" y="5697049"/>
            <a:ext cx="530862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Motivation for the Project</a:t>
            </a:r>
            <a:endParaRPr lang="en-US" dirty="0"/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24010" y="1552438"/>
            <a:ext cx="2171706" cy="3646886"/>
            <a:chOff x="3523860" y="2372338"/>
            <a:chExt cx="2171706" cy="36468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23860" y="4047956"/>
              <a:ext cx="772925" cy="1245404"/>
              <a:chOff x="3306402" y="3720865"/>
              <a:chExt cx="654342" cy="1054335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06402" y="372086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179342" y="1494234"/>
            <a:ext cx="3868374" cy="912651"/>
            <a:chOff x="395535" y="3359578"/>
            <a:chExt cx="3989887" cy="9126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412423" y="3359578"/>
              <a:ext cx="397299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+mj-lt"/>
                </a:rPr>
                <a:t>Candidates do not have to waste time walking from one location to another to complete their examination</a:t>
              </a:r>
              <a:r>
                <a:rPr lang="en-US" sz="1200" dirty="0"/>
                <a:t>.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393658" y="2662379"/>
            <a:ext cx="3898282" cy="781277"/>
            <a:chOff x="395535" y="3490952"/>
            <a:chExt cx="4020735" cy="7812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443271" y="3490952"/>
              <a:ext cx="397299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 The results are much quicker, as the software can mark and present the results for the candidates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1612987" y="2103274"/>
            <a:ext cx="3881085" cy="1211276"/>
            <a:chOff x="149678" y="3470794"/>
            <a:chExt cx="4002998" cy="121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179678" y="3470794"/>
              <a:ext cx="3972998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+mj-lt"/>
                </a:rPr>
                <a:t>The Key advantages of the distant online entrance exam is the convenience of administration.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149678" y="4405071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391859" y="3401043"/>
            <a:ext cx="4866094" cy="1220752"/>
            <a:chOff x="395535" y="3051477"/>
            <a:chExt cx="5018948" cy="12207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1441484" y="3051477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 </a:t>
              </a:r>
              <a:r>
                <a:rPr lang="en-US" sz="1400" dirty="0">
                  <a:latin typeface="+mj-lt"/>
                </a:rPr>
                <a:t>It saves the administrator a lot of time. 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4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B26708-E181-4DC0-88BD-E0F5A3C8887D}"/>
              </a:ext>
            </a:extLst>
          </p:cNvPr>
          <p:cNvGrpSpPr/>
          <p:nvPr/>
        </p:nvGrpSpPr>
        <p:grpSpPr>
          <a:xfrm>
            <a:off x="0" y="3866606"/>
            <a:ext cx="12193012" cy="2967436"/>
            <a:chOff x="0" y="3866606"/>
            <a:chExt cx="12193012" cy="29674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83C7DA-2792-4320-8FE4-2D62F880F9A1}"/>
                </a:ext>
              </a:extLst>
            </p:cNvPr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520B4-14D3-4FA8-B402-776499687A39}"/>
                </a:ext>
              </a:extLst>
            </p:cNvPr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A78361-0FA0-4279-AB3B-C686A02B3428}"/>
                </a:ext>
              </a:extLst>
            </p:cNvPr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54C330-1189-4763-B7F3-52B2E3379156}"/>
                </a:ext>
              </a:extLst>
            </p:cNvPr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A3086-0555-4A59-8760-D80DA424D668}"/>
                </a:ext>
              </a:extLst>
            </p:cNvPr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52B1C-57F9-452C-A100-6D7D9EA073DE}"/>
                </a:ext>
              </a:extLst>
            </p:cNvPr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D3C1E3-44C8-4010-B81D-16185D3C80C4}"/>
                </a:ext>
              </a:extLst>
            </p:cNvPr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FFC69-FE09-453A-A2FF-F508F4687566}"/>
                </a:ext>
              </a:extLst>
            </p:cNvPr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6B9579-467A-4C0E-BBD2-9B3B17F79CB0}"/>
                </a:ext>
              </a:extLst>
            </p:cNvPr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97A6BC-508D-4330-887B-A1DB3A786C12}"/>
                </a:ext>
              </a:extLst>
            </p:cNvPr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2BBD-D0B8-4A1A-8187-E6F9FBB5C379}"/>
                </a:ext>
              </a:extLst>
            </p:cNvPr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E5696A-F945-4714-9074-0C5B8748B611}"/>
                </a:ext>
              </a:extLst>
            </p:cNvPr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DC9346-A0E3-4E6D-82CE-854999975F5F}"/>
                </a:ext>
              </a:extLst>
            </p:cNvPr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DB56C8-873B-4753-8968-92007B3EB7B2}"/>
                </a:ext>
              </a:extLst>
            </p:cNvPr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3F3C00-6A04-46A9-B26C-DFCF9839F776}"/>
                </a:ext>
              </a:extLst>
            </p:cNvPr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5DAB9C-7092-4A6C-A8C9-4F203AF98713}"/>
                </a:ext>
              </a:extLst>
            </p:cNvPr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F44273-5510-4A1F-B6A7-C8918EC60375}"/>
                </a:ext>
              </a:extLst>
            </p:cNvPr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60DEE8F-C60A-4903-870A-C9E5C309F880}"/>
                </a:ext>
              </a:extLst>
            </p:cNvPr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E6BBAB-DFF8-4C04-849E-1D41D2914F19}"/>
                </a:ext>
              </a:extLst>
            </p:cNvPr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3D4D89-005F-43C7-82A4-1C5A501AFCF4}"/>
                </a:ext>
              </a:extLst>
            </p:cNvPr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81398D-B48E-4095-8F85-6DACF614FE03}"/>
                </a:ext>
              </a:extLst>
            </p:cNvPr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7C3A1C-914E-4A0C-B883-C10DA9D44B87}"/>
                </a:ext>
              </a:extLst>
            </p:cNvPr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2DD092-9044-4E03-BA2E-30DE0959C14E}"/>
                </a:ext>
              </a:extLst>
            </p:cNvPr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92A133-6A39-4BD0-A483-441065766A57}"/>
                </a:ext>
              </a:extLst>
            </p:cNvPr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4B76E9-F45A-4C69-8CA9-2EBDDB4E76E1}"/>
                </a:ext>
              </a:extLst>
            </p:cNvPr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A05D51-983F-4ACF-A4E7-1C0B0B6A9986}"/>
                </a:ext>
              </a:extLst>
            </p:cNvPr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82ADFF-BFE5-41FD-8FBF-FE12E74B2897}"/>
                </a:ext>
              </a:extLst>
            </p:cNvPr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AAC54A-0DF3-4133-9CA3-369B28B229D5}"/>
                </a:ext>
              </a:extLst>
            </p:cNvPr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D41C9F-0B4B-4AC9-9308-74C1F3B8654B}"/>
                </a:ext>
              </a:extLst>
            </p:cNvPr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2B0D79-C60E-4F07-9E6D-4B1558F23F58}"/>
                </a:ext>
              </a:extLst>
            </p:cNvPr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9361E7F-A41E-4B0C-90F9-5FAB1B2BD056}"/>
                </a:ext>
              </a:extLst>
            </p:cNvPr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D33315-A58C-45E2-9CEF-CE9C7644E039}"/>
                </a:ext>
              </a:extLst>
            </p:cNvPr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8A1E0-BFE4-432F-8176-47EBDE9E7C8A}"/>
                </a:ext>
              </a:extLst>
            </p:cNvPr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805AAC-245B-41AF-98D6-36D42CB608A5}"/>
                </a:ext>
              </a:extLst>
            </p:cNvPr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108654-514D-4278-82B6-9138068C35D8}"/>
                </a:ext>
              </a:extLst>
            </p:cNvPr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093897-8F12-48D2-82A1-97ADE01AA870}"/>
                </a:ext>
              </a:extLst>
            </p:cNvPr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D1408D-0CE4-4DCD-B8E4-4CAC917FC4C9}"/>
                </a:ext>
              </a:extLst>
            </p:cNvPr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C3DD74-EACD-4598-B2A0-20491E1F4209}"/>
                </a:ext>
              </a:extLst>
            </p:cNvPr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BAC4C0-FDD0-491F-945C-A448FEA429F1}"/>
                </a:ext>
              </a:extLst>
            </p:cNvPr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B54317-E15B-42B1-B04E-6A1221906F6D}"/>
                </a:ext>
              </a:extLst>
            </p:cNvPr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39ABF4-EAC9-41E6-BB5C-BA963813BA6E}"/>
                </a:ext>
              </a:extLst>
            </p:cNvPr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B240A3-0256-4CE4-B3B7-A683EAA9FEBA}"/>
                </a:ext>
              </a:extLst>
            </p:cNvPr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CF61E7-6769-4D54-A98E-A53A037DBD2D}"/>
                </a:ext>
              </a:extLst>
            </p:cNvPr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D8213C-8A50-438B-A406-A192DBB732CF}"/>
                </a:ext>
              </a:extLst>
            </p:cNvPr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F3D526D-83B8-4DD7-AA3C-494CFD634D0F}"/>
                </a:ext>
              </a:extLst>
            </p:cNvPr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E58FDD-EE1E-4921-B11E-7F6848193CF0}"/>
                </a:ext>
              </a:extLst>
            </p:cNvPr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B4F0BBE-15C2-4CB7-BED2-D137B3FA6CAC}"/>
                </a:ext>
              </a:extLst>
            </p:cNvPr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5E9356-5718-4E5F-B16C-302808E7925C}"/>
                </a:ext>
              </a:extLst>
            </p:cNvPr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76A7C-E639-47B5-8579-845059E72B03}"/>
                </a:ext>
              </a:extLst>
            </p:cNvPr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D9A2872-B310-4B67-AD67-A14D6BA8CF4E}"/>
                </a:ext>
              </a:extLst>
            </p:cNvPr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47626E-A506-4743-B7D6-F55DB4D7EFF2}"/>
                </a:ext>
              </a:extLst>
            </p:cNvPr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426D4EB-7253-4B23-A83E-6A75BC7259D6}"/>
                </a:ext>
              </a:extLst>
            </p:cNvPr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9E5716A-5B73-49DA-915A-F5E69D284684}"/>
                </a:ext>
              </a:extLst>
            </p:cNvPr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879505-28BA-4209-82DB-C44B28007CE7}"/>
                </a:ext>
              </a:extLst>
            </p:cNvPr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FBBFCD-E744-42E7-9CC8-DC49C57167BA}"/>
                </a:ext>
              </a:extLst>
            </p:cNvPr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390097-D6C9-4CCE-8193-A1CD723E39B6}"/>
                </a:ext>
              </a:extLst>
            </p:cNvPr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8EE70D-9B27-4E36-AD40-8ED96D8535D2}"/>
                </a:ext>
              </a:extLst>
            </p:cNvPr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1EF005E-0DEE-41D6-9B59-08BF9872EF25}"/>
                </a:ext>
              </a:extLst>
            </p:cNvPr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FF95A4-90B3-4724-AA8A-CBC44FA53587}"/>
                </a:ext>
              </a:extLst>
            </p:cNvPr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AE1C7D-F4B0-432A-A793-C08679DC5026}"/>
                </a:ext>
              </a:extLst>
            </p:cNvPr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B71315-1B0B-4C01-AF87-4F5FEDBAC6B2}"/>
                </a:ext>
              </a:extLst>
            </p:cNvPr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57BBC9-4F58-4DC4-8BA6-C6B25A054CB5}"/>
                </a:ext>
              </a:extLst>
            </p:cNvPr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751DBC-53BD-432B-BFF3-F5269D36FA64}"/>
                </a:ext>
              </a:extLst>
            </p:cNvPr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07B288D-DBBC-47CF-A856-54663E09F8AE}"/>
                </a:ext>
              </a:extLst>
            </p:cNvPr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B1FA931-3E76-4DE3-8DE8-1549D65FBB08}"/>
                </a:ext>
              </a:extLst>
            </p:cNvPr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1FFFB1-47A0-4C50-BECD-1D23D17E811D}"/>
                </a:ext>
              </a:extLst>
            </p:cNvPr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6AECF17-77E1-43ED-8840-C62B6A88F5D4}"/>
                </a:ext>
              </a:extLst>
            </p:cNvPr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76E484-B037-4F75-9556-971B92DC48BE}"/>
                </a:ext>
              </a:extLst>
            </p:cNvPr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25F7F8-2ABA-4551-8C71-2D21376891A6}"/>
                </a:ext>
              </a:extLst>
            </p:cNvPr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DB6C0E-2520-4218-BA5A-7172D202F2EC}"/>
                </a:ext>
              </a:extLst>
            </p:cNvPr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2770F6-E26A-4860-9E65-9673B8C9ECE9}"/>
                </a:ext>
              </a:extLst>
            </p:cNvPr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4607021-E25E-4BDD-AB6C-756887A27726}"/>
                </a:ext>
              </a:extLst>
            </p:cNvPr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F455D67-07C2-490E-A309-365E96F52755}"/>
                </a:ext>
              </a:extLst>
            </p:cNvPr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F93BA23-3346-48B4-B2A8-54BC61D2FA98}"/>
                </a:ext>
              </a:extLst>
            </p:cNvPr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E9FD8F-5EC9-4F46-B8F7-8199791E1422}"/>
                </a:ext>
              </a:extLst>
            </p:cNvPr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E1889B-5C38-4F48-8797-C5B6154F9D23}"/>
                </a:ext>
              </a:extLst>
            </p:cNvPr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333226C-B3A5-4BDC-B318-FFF9F0EB91C1}"/>
                </a:ext>
              </a:extLst>
            </p:cNvPr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D58340A-8F19-4A37-86B4-30F8486F1465}"/>
                </a:ext>
              </a:extLst>
            </p:cNvPr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C179F6-17FA-4F10-9513-4D039F77BA96}"/>
                </a:ext>
              </a:extLst>
            </p:cNvPr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D480887-AEFA-4002-B99D-8688ECED7D05}"/>
                </a:ext>
              </a:extLst>
            </p:cNvPr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6250BB-48EE-45DE-80A7-2EE80D4F433D}"/>
                </a:ext>
              </a:extLst>
            </p:cNvPr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82C038-380E-4B0D-AB1F-4C6661F26D12}"/>
                </a:ext>
              </a:extLst>
            </p:cNvPr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2B579F0-93D9-4E09-8305-FC34FC8804CC}"/>
                </a:ext>
              </a:extLst>
            </p:cNvPr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A98FF35-7E8E-41AD-A124-2E8D0F5BF4C6}"/>
                </a:ext>
              </a:extLst>
            </p:cNvPr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5AF565-9505-449A-823A-6C19BC478F89}"/>
                </a:ext>
              </a:extLst>
            </p:cNvPr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1A7EC6-20A7-4268-80F5-3566AFC4C3E7}"/>
                </a:ext>
              </a:extLst>
            </p:cNvPr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91DEEB1-F8E4-4CC4-B890-6EE3C10BA60D}"/>
                </a:ext>
              </a:extLst>
            </p:cNvPr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7C0A9D-FD47-489F-978D-13F090C40A1D}"/>
                </a:ext>
              </a:extLst>
            </p:cNvPr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BEAFC1C-8560-4CFE-875C-1B7B00E51FFF}"/>
                </a:ext>
              </a:extLst>
            </p:cNvPr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785832-F23E-4457-84FA-ED30322D7F61}"/>
                </a:ext>
              </a:extLst>
            </p:cNvPr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147BC-2F0D-4285-8E39-744F76D73117}"/>
                </a:ext>
              </a:extLst>
            </p:cNvPr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01B6CA8-B4C3-454B-A699-EE892BD28829}"/>
                </a:ext>
              </a:extLst>
            </p:cNvPr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6C7104-06A8-4F42-A48F-E38F2F9FA47D}"/>
                </a:ext>
              </a:extLst>
            </p:cNvPr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F2B351A-88DC-4FE9-B6D9-0D1E32B92C13}"/>
                </a:ext>
              </a:extLst>
            </p:cNvPr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7D73212-BA54-4857-B2FD-33CDAEAA646D}"/>
                </a:ext>
              </a:extLst>
            </p:cNvPr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18FA93C-68F6-45BA-B287-E3E18E574AD7}"/>
              </a:ext>
            </a:extLst>
          </p:cNvPr>
          <p:cNvSpPr/>
          <p:nvPr/>
        </p:nvSpPr>
        <p:spPr>
          <a:xfrm>
            <a:off x="0" y="645705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678" y="35133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Justification of Scope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E74FC5-F3C9-47F0-9F3D-C24A699EA29D}"/>
              </a:ext>
            </a:extLst>
          </p:cNvPr>
          <p:cNvGrpSpPr/>
          <p:nvPr/>
        </p:nvGrpSpPr>
        <p:grpSpPr>
          <a:xfrm>
            <a:off x="3260958" y="3278062"/>
            <a:ext cx="1584176" cy="3061053"/>
            <a:chOff x="903020" y="3403687"/>
            <a:chExt cx="1584176" cy="30610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id="{EB81249F-D75F-47C3-95F9-AD7B57EE436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5026031-E09E-4B1A-9E47-73A557737B0A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id="{CBA7587D-9890-4F62-B240-B338773BC85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A81E18AB-FDB0-473D-BE71-ADAB43B422D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그룹 5">
            <a:extLst>
              <a:ext uri="{FF2B5EF4-FFF2-40B4-BE49-F238E27FC236}">
                <a16:creationId xmlns:a16="http://schemas.microsoft.com/office/drawing/2014/main" id="{B5FBE2AB-7093-4875-A9E4-F00E87BDF92C}"/>
              </a:ext>
            </a:extLst>
          </p:cNvPr>
          <p:cNvGrpSpPr/>
          <p:nvPr/>
        </p:nvGrpSpPr>
        <p:grpSpPr>
          <a:xfrm>
            <a:off x="5293665" y="3286386"/>
            <a:ext cx="1584176" cy="3061053"/>
            <a:chOff x="5717691" y="3403687"/>
            <a:chExt cx="1584176" cy="3061053"/>
          </a:xfrm>
        </p:grpSpPr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9FA7E9F2-3AF1-4A27-BEA2-C8BF2612E57F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CCA46B0-4755-4A66-A1C3-F360C922B099}"/>
                </a:ext>
              </a:extLst>
            </p:cNvPr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74584272-9039-4B92-A89A-5821E3EBB5E1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545898EC-7701-42E1-92BD-E224D7EC002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1" name="그룹 6">
            <a:extLst>
              <a:ext uri="{FF2B5EF4-FFF2-40B4-BE49-F238E27FC236}">
                <a16:creationId xmlns:a16="http://schemas.microsoft.com/office/drawing/2014/main" id="{61519FF0-E50A-4BDD-BF9E-3328E49896EB}"/>
              </a:ext>
            </a:extLst>
          </p:cNvPr>
          <p:cNvGrpSpPr/>
          <p:nvPr/>
        </p:nvGrpSpPr>
        <p:grpSpPr>
          <a:xfrm>
            <a:off x="7377890" y="3249442"/>
            <a:ext cx="1584176" cy="3061053"/>
            <a:chOff x="7636762" y="3403687"/>
            <a:chExt cx="1584176" cy="3061053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D40C7272-6F70-4FBC-BEAC-7C00E4C16965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3676D3B-F751-484D-A2B8-A70D513B5061}"/>
                </a:ext>
              </a:extLst>
            </p:cNvPr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3EEF1B14-EF3E-4496-9154-1B567E90AA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C74C98E4-6CC7-46CC-BC50-6261CFAC397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6" name="그룹 7">
            <a:extLst>
              <a:ext uri="{FF2B5EF4-FFF2-40B4-BE49-F238E27FC236}">
                <a16:creationId xmlns:a16="http://schemas.microsoft.com/office/drawing/2014/main" id="{AE2101EB-7A2E-45D5-9023-8F08C57B109A}"/>
              </a:ext>
            </a:extLst>
          </p:cNvPr>
          <p:cNvGrpSpPr/>
          <p:nvPr/>
        </p:nvGrpSpPr>
        <p:grpSpPr>
          <a:xfrm>
            <a:off x="9547950" y="3239153"/>
            <a:ext cx="1584176" cy="3061053"/>
            <a:chOff x="9555832" y="3403687"/>
            <a:chExt cx="1584176" cy="3061053"/>
          </a:xfrm>
        </p:grpSpPr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D6AE3664-2AAA-4411-85E8-BE3565B26A1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6661F7-36FD-4DE3-B66C-E8993E350BAD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id="{7DE97A7A-673C-411A-8854-E47147C1DFC6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id="{B88AA821-EA45-49CF-88BC-AD6E25D95F33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DF84FC0-2284-419A-9A1A-6A416C80A970}"/>
              </a:ext>
            </a:extLst>
          </p:cNvPr>
          <p:cNvGrpSpPr/>
          <p:nvPr/>
        </p:nvGrpSpPr>
        <p:grpSpPr>
          <a:xfrm>
            <a:off x="2961549" y="1699206"/>
            <a:ext cx="2100745" cy="1495368"/>
            <a:chOff x="3017859" y="4283314"/>
            <a:chExt cx="1988864" cy="149536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F9142F-D60E-4A69-9DEB-71AE0D2FCC56}"/>
                </a:ext>
              </a:extLst>
            </p:cNvPr>
            <p:cNvSpPr txBox="1"/>
            <p:nvPr/>
          </p:nvSpPr>
          <p:spPr>
            <a:xfrm>
              <a:off x="3104555" y="4369876"/>
              <a:ext cx="1902168" cy="140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According to researchers, 37 % of students preferred remotely instruction, compared to 9%  who prefer a hybrid model and 54 % who reported they'd rather learn in person.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DA5332-6709-49C2-9463-ABB1AF60E72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B9B226-6112-41BA-804D-4098656DB45C}"/>
              </a:ext>
            </a:extLst>
          </p:cNvPr>
          <p:cNvGrpSpPr/>
          <p:nvPr/>
        </p:nvGrpSpPr>
        <p:grpSpPr>
          <a:xfrm>
            <a:off x="5058531" y="1699206"/>
            <a:ext cx="2000977" cy="1110943"/>
            <a:chOff x="2994261" y="4283314"/>
            <a:chExt cx="1894410" cy="111094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3290FDF-0A0A-477E-9A11-5CD0E31C5071}"/>
                </a:ext>
              </a:extLst>
            </p:cNvPr>
            <p:cNvSpPr txBox="1"/>
            <p:nvPr/>
          </p:nvSpPr>
          <p:spPr>
            <a:xfrm>
              <a:off x="2994261" y="4378594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This proved to be a windfall for academics as many students could continue their education remote via internet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AEEE16-6314-401B-A9B0-A6F18025F63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62C3D816-03F5-4F20-94C1-9FCCCE120201}"/>
              </a:ext>
            </a:extLst>
          </p:cNvPr>
          <p:cNvSpPr txBox="1"/>
          <p:nvPr/>
        </p:nvSpPr>
        <p:spPr>
          <a:xfrm>
            <a:off x="7263389" y="1763349"/>
            <a:ext cx="1992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also facilitated examinations to go online which brought the concept of online proctoring at the academic level.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71206B8-5314-40D4-BB3C-2FAF86B51BD3}"/>
              </a:ext>
            </a:extLst>
          </p:cNvPr>
          <p:cNvSpPr txBox="1"/>
          <p:nvPr/>
        </p:nvSpPr>
        <p:spPr>
          <a:xfrm>
            <a:off x="9341025" y="1747943"/>
            <a:ext cx="199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 proctored </a:t>
            </a:r>
            <a:r>
              <a:rPr lang="en-US" sz="1200" dirty="0"/>
              <a:t>exam allows the invigilators to invigilate remotely.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99770BD3-59A2-4D92-A038-71AA1586C061}"/>
              </a:ext>
            </a:extLst>
          </p:cNvPr>
          <p:cNvGrpSpPr/>
          <p:nvPr/>
        </p:nvGrpSpPr>
        <p:grpSpPr>
          <a:xfrm>
            <a:off x="960748" y="3425066"/>
            <a:ext cx="1584176" cy="3061053"/>
            <a:chOff x="903020" y="3403687"/>
            <a:chExt cx="1584176" cy="3061053"/>
          </a:xfrm>
        </p:grpSpPr>
        <p:sp>
          <p:nvSpPr>
            <p:cNvPr id="134" name="Trapezoid 19">
              <a:extLst>
                <a:ext uri="{FF2B5EF4-FFF2-40B4-BE49-F238E27FC236}">
                  <a16:creationId xmlns:a16="http://schemas.microsoft.com/office/drawing/2014/main" id="{84CAC193-253D-433C-824C-05839024CB4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5" name="Group 16">
              <a:extLst>
                <a:ext uri="{FF2B5EF4-FFF2-40B4-BE49-F238E27FC236}">
                  <a16:creationId xmlns:a16="http://schemas.microsoft.com/office/drawing/2014/main" id="{1F4626FA-F3ED-418F-AC41-56C571FF14E7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36" name="Freeform 3">
                <a:extLst>
                  <a:ext uri="{FF2B5EF4-FFF2-40B4-BE49-F238E27FC236}">
                    <a16:creationId xmlns:a16="http://schemas.microsoft.com/office/drawing/2014/main" id="{F33D9848-669B-4AF3-B7AC-CF4251112A43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77571BF3-3370-4D21-8BD1-97A4EECE9C4D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38" name="Group 33">
            <a:extLst>
              <a:ext uri="{FF2B5EF4-FFF2-40B4-BE49-F238E27FC236}">
                <a16:creationId xmlns:a16="http://schemas.microsoft.com/office/drawing/2014/main" id="{9DA8254A-B0AB-46E6-840C-7CA038BD4110}"/>
              </a:ext>
            </a:extLst>
          </p:cNvPr>
          <p:cNvGrpSpPr/>
          <p:nvPr/>
        </p:nvGrpSpPr>
        <p:grpSpPr>
          <a:xfrm>
            <a:off x="626456" y="1743033"/>
            <a:ext cx="2267681" cy="776840"/>
            <a:chOff x="2817052" y="4283314"/>
            <a:chExt cx="2146910" cy="776840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B5BBEA-BFB0-4E2D-8007-B5E57205A255}"/>
                </a:ext>
              </a:extLst>
            </p:cNvPr>
            <p:cNvSpPr txBox="1"/>
            <p:nvPr/>
          </p:nvSpPr>
          <p:spPr>
            <a:xfrm>
              <a:off x="2817052" y="4413823"/>
              <a:ext cx="2146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 Pakistan, the number of internet users has nearly quadruple in the past 3 years.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1DCD9E-F830-42C4-8FEC-D70F79819CC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6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1447508" y="4452020"/>
            <a:ext cx="608748" cy="549479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7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3684214" y="4236452"/>
            <a:ext cx="707208" cy="74641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8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5969788" y="4229999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B6DC035-F758-4505-80A0-F8F72D770A4C}"/>
              </a:ext>
            </a:extLst>
          </p:cNvPr>
          <p:cNvGrpSpPr/>
          <p:nvPr/>
        </p:nvGrpSpPr>
        <p:grpSpPr>
          <a:xfrm>
            <a:off x="7753283" y="4252421"/>
            <a:ext cx="824959" cy="825415"/>
            <a:chOff x="2265079" y="1581548"/>
            <a:chExt cx="3028217" cy="3029891"/>
          </a:xfrm>
        </p:grpSpPr>
        <p:sp>
          <p:nvSpPr>
            <p:cNvPr id="150" name="Freeform: Shape 153">
              <a:extLst>
                <a:ext uri="{FF2B5EF4-FFF2-40B4-BE49-F238E27FC236}">
                  <a16:creationId xmlns:a16="http://schemas.microsoft.com/office/drawing/2014/main" id="{1C431B3D-A930-4069-A5E2-9CCFF18BC746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4">
              <a:extLst>
                <a:ext uri="{FF2B5EF4-FFF2-40B4-BE49-F238E27FC236}">
                  <a16:creationId xmlns:a16="http://schemas.microsoft.com/office/drawing/2014/main" id="{D8D2BDF1-2195-4767-90D5-8186C0ED0A09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2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10092992" y="4266162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776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618850" cy="910544"/>
          </a:xfrm>
        </p:spPr>
        <p:txBody>
          <a:bodyPr>
            <a:normAutofit/>
          </a:bodyPr>
          <a:lstStyle/>
          <a:p>
            <a:r>
              <a:rPr lang="en-US" dirty="0" smtClean="0"/>
              <a:t>Ethical Impact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84579" y="1825037"/>
            <a:ext cx="116210" cy="433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6926040" y="2081010"/>
            <a:ext cx="4921745" cy="2096715"/>
            <a:chOff x="6926040" y="2090182"/>
            <a:chExt cx="4921745" cy="20967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6926040" y="3232790"/>
              <a:ext cx="49217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ym typeface="Wingdings" panose="05000000000000000000" pitchFamily="2" charset="2"/>
                </a:rPr>
                <a:t>The ability to efficiently proctor remote online examinations is an important limiting factor to the scalability of this next stage in education. </a:t>
              </a:r>
            </a:p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6981221" y="2090182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24">
            <a:extLst>
              <a:ext uri="{FF2B5EF4-FFF2-40B4-BE49-F238E27FC236}">
                <a16:creationId xmlns:a16="http://schemas.microsoft.com/office/drawing/2014/main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537943"/>
            <a:chOff x="7036400" y="5169352"/>
            <a:chExt cx="4495506" cy="5379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F5E03E64-808C-40E0-8ADF-06CF175D1B4D}"/>
              </a:ext>
            </a:extLst>
          </p:cNvPr>
          <p:cNvGrpSpPr/>
          <p:nvPr/>
        </p:nvGrpSpPr>
        <p:grpSpPr>
          <a:xfrm>
            <a:off x="7036400" y="4050890"/>
            <a:ext cx="4495506" cy="534306"/>
            <a:chOff x="7036400" y="4060062"/>
            <a:chExt cx="4495506" cy="5343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F21AF-4950-4B33-92BC-2E7FBF5708EB}"/>
                </a:ext>
              </a:extLst>
            </p:cNvPr>
            <p:cNvSpPr txBox="1"/>
            <p:nvPr/>
          </p:nvSpPr>
          <p:spPr>
            <a:xfrm>
              <a:off x="7036400" y="406006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D044985-6968-4755-A59A-E7A5FC5D6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739468"/>
              </p:ext>
            </p:extLst>
          </p:nvPr>
        </p:nvGraphicFramePr>
        <p:xfrm>
          <a:off x="662532" y="4271094"/>
          <a:ext cx="2107169" cy="19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6" y="1283983"/>
            <a:ext cx="5285908" cy="52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6013</TotalTime>
  <Words>565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Unicode MS</vt:lpstr>
      <vt:lpstr>Bahnschrift</vt:lpstr>
      <vt:lpstr>Baskerville Old Face</vt:lpstr>
      <vt:lpstr>Calibri</vt:lpstr>
      <vt:lpstr>Constantia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HAMID ALI</cp:lastModifiedBy>
  <cp:revision>132</cp:revision>
  <dcterms:created xsi:type="dcterms:W3CDTF">2018-04-24T17:14:44Z</dcterms:created>
  <dcterms:modified xsi:type="dcterms:W3CDTF">2022-09-27T20:06:06Z</dcterms:modified>
</cp:coreProperties>
</file>